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8" r:id="rId3"/>
    <p:sldId id="317" r:id="rId4"/>
    <p:sldId id="329" r:id="rId5"/>
    <p:sldId id="330" r:id="rId6"/>
    <p:sldId id="331" r:id="rId7"/>
    <p:sldId id="333" r:id="rId8"/>
    <p:sldId id="337" r:id="rId9"/>
    <p:sldId id="345" r:id="rId10"/>
    <p:sldId id="357" r:id="rId11"/>
    <p:sldId id="344" r:id="rId12"/>
    <p:sldId id="335" r:id="rId13"/>
    <p:sldId id="341" r:id="rId14"/>
    <p:sldId id="332" r:id="rId15"/>
    <p:sldId id="340" r:id="rId16"/>
    <p:sldId id="334" r:id="rId17"/>
    <p:sldId id="336" r:id="rId18"/>
    <p:sldId id="339" r:id="rId19"/>
    <p:sldId id="338" r:id="rId20"/>
    <p:sldId id="342" r:id="rId21"/>
    <p:sldId id="343" r:id="rId22"/>
  </p:sldIdLst>
  <p:sldSz cx="12192000" cy="685800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31"/>
            <p14:sldId id="333"/>
            <p14:sldId id="337"/>
            <p14:sldId id="345"/>
            <p14:sldId id="357"/>
            <p14:sldId id="344"/>
            <p14:sldId id="335"/>
            <p14:sldId id="341"/>
          </p14:sldIdLst>
        </p14:section>
        <p14:section name="content part" id="{BDF28326-BE8D-4AD0-A663-1FEC91D87506}">
          <p14:sldIdLst>
            <p14:sldId id="332"/>
            <p14:sldId id="340"/>
            <p14:sldId id="334"/>
            <p14:sldId id="336"/>
            <p14:sldId id="339"/>
            <p14:sldId id="338"/>
          </p14:sldIdLst>
        </p14:section>
        <p14:section name="proposal part optimization" id="{6F826376-7A83-4B0E-84A4-2BDA6F25354D}">
          <p14:sldIdLst>
            <p14:sldId id="342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45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A4386E"/>
    <a:srgbClr val="A83770"/>
    <a:srgbClr val="66FFFF"/>
    <a:srgbClr val="B2B2B2"/>
    <a:srgbClr val="5F5F5F"/>
    <a:srgbClr val="292929"/>
    <a:srgbClr val="4D4D4D"/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954" y="-78"/>
      </p:cViewPr>
      <p:guideLst>
        <p:guide orient="horz" pos="2245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3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  <a:endParaRPr lang="en-US" altLang="zh-CN" sz="1400" dirty="0">
              <a:solidFill>
                <a:srgbClr val="000099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  <a:endParaRPr lang="en-US" altLang="zh-CN" sz="2000" i="1" dirty="0">
              <a:solidFill>
                <a:srgbClr val="B2B2B2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0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/>
                <a:gridCol w="2764057"/>
                <a:gridCol w="1670507"/>
                <a:gridCol w="1529557"/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6.png"/><Relationship Id="rId2" Type="http://schemas.openxmlformats.org/officeDocument/2006/relationships/tags" Target="../tags/tag3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19.png"/><Relationship Id="rId10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image" Target="../media/image26.png"/><Relationship Id="rId4" Type="http://schemas.openxmlformats.org/officeDocument/2006/relationships/tags" Target="../tags/tag11.xml"/><Relationship Id="rId3" Type="http://schemas.openxmlformats.org/officeDocument/2006/relationships/image" Target="../media/image25.png"/><Relationship Id="rId22" Type="http://schemas.openxmlformats.org/officeDocument/2006/relationships/slideLayout" Target="../slideLayouts/slideLayout6.xml"/><Relationship Id="rId21" Type="http://schemas.openxmlformats.org/officeDocument/2006/relationships/tags" Target="../tags/tag26.xml"/><Relationship Id="rId20" Type="http://schemas.openxmlformats.org/officeDocument/2006/relationships/tags" Target="../tags/tag25.xml"/><Relationship Id="rId2" Type="http://schemas.openxmlformats.org/officeDocument/2006/relationships/image" Target="../media/image24.png"/><Relationship Id="rId19" Type="http://schemas.openxmlformats.org/officeDocument/2006/relationships/tags" Target="../tags/tag24.xml"/><Relationship Id="rId18" Type="http://schemas.openxmlformats.org/officeDocument/2006/relationships/tags" Target="../tags/tag23.xml"/><Relationship Id="rId17" Type="http://schemas.openxmlformats.org/officeDocument/2006/relationships/image" Target="../media/image27.png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/>
        </p:nvGraphicFramePr>
        <p:xfrm>
          <a:off x="191344" y="980728"/>
          <a:ext cx="4104456" cy="5251011"/>
        </p:xfrm>
        <a:graphic>
          <a:graphicData uri="http://schemas.openxmlformats.org/drawingml/2006/table">
            <a:tbl>
              <a:tblPr/>
              <a:tblGrid>
                <a:gridCol w="1296144"/>
                <a:gridCol w="2808312"/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10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WZ-1278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1-11730-11XX_C010303-03__G66_96_SPRITZLING_LI_GURTROSSETE_C-SAEULE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1-11732-11XX_C010292-03__G66_96_SPRITZLING_LI_ABDECKUNG_GURTSCHLITZ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10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+mn-ea"/>
                        </a:rPr>
                        <a:t>ABDECKUNG LI</a:t>
                      </a:r>
                      <a:endParaRPr lang="de-DE" sz="110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  <a:sym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100" dirty="0">
                          <a:solidFill>
                            <a:srgbClr val="000099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+mn-ea"/>
                        </a:rPr>
                        <a:t>GURTROSETTE LI</a:t>
                      </a:r>
                      <a:endParaRPr lang="de-DE" sz="11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11732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11730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100" b="0" dirty="0">
                          <a:solidFill>
                            <a:srgbClr val="000099"/>
                          </a:solidFill>
                          <a:sym typeface="+mn-ea"/>
                        </a:rPr>
                        <a:t>&gt;PC+ABS&lt; </a:t>
                      </a:r>
                      <a:r>
                        <a:rPr lang="en-GB" sz="1100" b="0" dirty="0">
                          <a:solidFill>
                            <a:srgbClr val="000099"/>
                          </a:solidFill>
                          <a:sym typeface="+mn-ea"/>
                        </a:rPr>
                        <a:t>T85X R50 black</a:t>
                      </a:r>
                      <a:endParaRPr kumimoji="0" lang="en-GB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b="0" dirty="0">
                          <a:solidFill>
                            <a:srgbClr val="000099"/>
                          </a:solidFill>
                          <a:sym typeface="+mn-ea"/>
                        </a:rPr>
                        <a:t>black</a:t>
                      </a:r>
                      <a:endParaRPr kumimoji="0" lang="en-GB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367405" y="1340768"/>
            <a:ext cx="15616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b="1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Cavities  : 1+1</a:t>
            </a:r>
            <a:endParaRPr lang="en-US" altLang="zh-CN" b="1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7800" y="1772920"/>
            <a:ext cx="3616960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lifter 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7485" y="1186815"/>
            <a:ext cx="4334510" cy="394779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765015" y="980172"/>
            <a:ext cx="890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TOP  </a:t>
            </a:r>
            <a:endParaRPr lang="zh-CN" altLang="en-US"/>
          </a:p>
        </p:txBody>
      </p:sp>
      <p:graphicFrame>
        <p:nvGraphicFramePr>
          <p:cNvPr id="39" name="Tabel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7315" y="980440"/>
          <a:ext cx="39116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00"/>
                <a:gridCol w="977900"/>
                <a:gridCol w="977900"/>
                <a:gridCol w="977900"/>
              </a:tblGrid>
              <a:tr h="440055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layout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o.k. / n. o. k.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 horizontal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 bar vertikal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hight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 hight max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cavity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core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nuzzle radius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zh-CN" altLang="de-DE" sz="1000" b="0" i="0" u="none" strike="noStrike" dirty="0" err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032228" y="5229329"/>
            <a:ext cx="27584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模具尺寸：</a:t>
            </a:r>
            <a:r>
              <a:rPr lang="en-US" altLang="zh-CN" dirty="0" smtClean="0"/>
              <a:t>350</a:t>
            </a:r>
            <a:r>
              <a:rPr lang="en-US" altLang="zh-CN" dirty="0" smtClean="0"/>
              <a:t>x350x294mm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1199515" y="4500880"/>
            <a:ext cx="191770" cy="3600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3" name="矩形 12"/>
          <p:cNvSpPr/>
          <p:nvPr/>
        </p:nvSpPr>
        <p:spPr>
          <a:xfrm>
            <a:off x="695358" y="4797714"/>
            <a:ext cx="1605280" cy="33718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</a:rPr>
              <a:t>请提供机台信息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515" y="1224280"/>
            <a:ext cx="3444240" cy="37992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99456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Cavity side:  S.P.I. A-3 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8" name="Rectangle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464152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Core side: </a:t>
            </a:r>
            <a:r>
              <a:rPr lang="en-US" altLang="zh-CN" dirty="0" err="1">
                <a:solidFill>
                  <a:schemeClr val="tx1"/>
                </a:solidFill>
              </a:rPr>
              <a:t>S.P.I B 2</a:t>
            </a:r>
            <a:endParaRPr lang="en-US" altLang="zh-CN" dirty="0" err="1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225" y="1090930"/>
            <a:ext cx="3735070" cy="34334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80" y="1299210"/>
            <a:ext cx="3328670" cy="30168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592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771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直接连接符 13"/>
          <p:cNvCxnSpPr/>
          <p:nvPr>
            <p:custDataLst>
              <p:tags r:id="rId4"/>
            </p:custDataLst>
          </p:nvPr>
        </p:nvCxnSpPr>
        <p:spPr bwMode="auto">
          <a:xfrm>
            <a:off x="5087620" y="1268889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TextBox 14"/>
          <p:cNvSpPr txBox="1"/>
          <p:nvPr>
            <p:custDataLst>
              <p:tags r:id="rId5"/>
            </p:custDataLst>
          </p:nvPr>
        </p:nvSpPr>
        <p:spPr>
          <a:xfrm>
            <a:off x="1226192" y="5168225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6" name="TextBox 15"/>
          <p:cNvSpPr txBox="1"/>
          <p:nvPr>
            <p:custDataLst>
              <p:tags r:id="rId6"/>
            </p:custDataLst>
          </p:nvPr>
        </p:nvSpPr>
        <p:spPr>
          <a:xfrm>
            <a:off x="7536160" y="5168225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4450" y="1124585"/>
            <a:ext cx="3877945" cy="35833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00415" y="980440"/>
            <a:ext cx="3204210" cy="33426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5865" y="1196340"/>
            <a:ext cx="3552190" cy="32467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428230" y="4438650"/>
            <a:ext cx="2832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箭头所指红色面出后模有倒扣，建议减胶拔模</a:t>
            </a:r>
            <a:r>
              <a:rPr lang="en-US" altLang="zh-CN"/>
              <a:t>0.5-1</a:t>
            </a:r>
            <a:r>
              <a:rPr lang="zh-CN" altLang="en-US"/>
              <a:t>°出后模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Proposal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Important measurement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2170" y="1292225"/>
            <a:ext cx="2490470" cy="34099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755" y="1028700"/>
            <a:ext cx="2591435" cy="1810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6930"/>
            <a:ext cx="2683510" cy="214249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07098" y="1052736"/>
            <a:ext cx="89355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8386" y="1052736"/>
            <a:ext cx="89355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>
            <p:custDataLst>
              <p:tags r:id="rId7"/>
            </p:custDataLst>
          </p:nvPr>
        </p:nvSpPr>
        <p:spPr>
          <a:xfrm>
            <a:off x="1226192" y="538424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2" name="TextBox 11"/>
          <p:cNvSpPr txBox="1"/>
          <p:nvPr>
            <p:custDataLst>
              <p:tags r:id="rId8"/>
            </p:custDataLst>
          </p:nvPr>
        </p:nvSpPr>
        <p:spPr>
          <a:xfrm>
            <a:off x="7536160" y="538424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13" name="直接连接符 12"/>
          <p:cNvCxnSpPr/>
          <p:nvPr>
            <p:custDataLst>
              <p:tags r:id="rId9"/>
            </p:custDataLst>
          </p:nvPr>
        </p:nvCxnSpPr>
        <p:spPr bwMode="auto">
          <a:xfrm>
            <a:off x="6096000" y="1124744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478823" y="4829464"/>
            <a:ext cx="496252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 area where arrow pointed has risk of sink marks.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and confirm.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6671978" y="4725324"/>
            <a:ext cx="496252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 area where arrow pointed has risk of sink marks.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and confirm.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直接箭头连接符 27"/>
          <p:cNvCxnSpPr/>
          <p:nvPr>
            <p:custDataLst>
              <p:tags r:id="rId12"/>
            </p:custDataLst>
          </p:nvPr>
        </p:nvCxnSpPr>
        <p:spPr>
          <a:xfrm flipV="1">
            <a:off x="704192" y="1282757"/>
            <a:ext cx="995680" cy="199453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9" name="文本框 10"/>
          <p:cNvSpPr txBox="1"/>
          <p:nvPr>
            <p:custDataLst>
              <p:tags r:id="rId13"/>
            </p:custDataLst>
          </p:nvPr>
        </p:nvSpPr>
        <p:spPr>
          <a:xfrm>
            <a:off x="47328" y="3258608"/>
            <a:ext cx="187220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骨位减胶根部做到</a:t>
            </a:r>
            <a:r>
              <a:rPr lang="en-US" altLang="zh-CN" dirty="0"/>
              <a:t>1.0mm</a:t>
            </a:r>
            <a:endParaRPr lang="en-US" altLang="zh-CN" dirty="0"/>
          </a:p>
        </p:txBody>
      </p:sp>
      <p:cxnSp>
        <p:nvCxnSpPr>
          <p:cNvPr id="35" name="直接箭头连接符 34"/>
          <p:cNvCxnSpPr/>
          <p:nvPr>
            <p:custDataLst>
              <p:tags r:id="rId14"/>
            </p:custDataLst>
          </p:nvPr>
        </p:nvCxnSpPr>
        <p:spPr>
          <a:xfrm flipV="1">
            <a:off x="9552186" y="2348922"/>
            <a:ext cx="567055" cy="237617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10"/>
          <p:cNvSpPr txBox="1"/>
          <p:nvPr>
            <p:custDataLst>
              <p:tags r:id="rId15"/>
            </p:custDataLst>
          </p:nvPr>
        </p:nvSpPr>
        <p:spPr>
          <a:xfrm>
            <a:off x="6209030" y="3258820"/>
            <a:ext cx="21189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建议红色面减胶处理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840230" y="2190115"/>
            <a:ext cx="2866390" cy="263906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>
            <p:custDataLst>
              <p:tags r:id="rId18"/>
            </p:custDataLst>
          </p:nvPr>
        </p:nvCxnSpPr>
        <p:spPr>
          <a:xfrm flipV="1">
            <a:off x="767692" y="1485957"/>
            <a:ext cx="1283335" cy="179895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直接箭头连接符 8"/>
          <p:cNvCxnSpPr/>
          <p:nvPr>
            <p:custDataLst>
              <p:tags r:id="rId19"/>
            </p:custDataLst>
          </p:nvPr>
        </p:nvCxnSpPr>
        <p:spPr>
          <a:xfrm flipH="1" flipV="1">
            <a:off x="263502" y="2493067"/>
            <a:ext cx="431800" cy="7918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>
            <a:stCxn id="37" idx="0"/>
          </p:cNvCxnSpPr>
          <p:nvPr>
            <p:custDataLst>
              <p:tags r:id="rId20"/>
            </p:custDataLst>
          </p:nvPr>
        </p:nvCxnSpPr>
        <p:spPr>
          <a:xfrm flipV="1">
            <a:off x="7268726" y="2133022"/>
            <a:ext cx="258445" cy="112585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直接箭头连接符 16"/>
          <p:cNvCxnSpPr/>
          <p:nvPr>
            <p:custDataLst>
              <p:tags r:id="rId21"/>
            </p:custDataLst>
          </p:nvPr>
        </p:nvCxnSpPr>
        <p:spPr>
          <a:xfrm flipV="1">
            <a:off x="9552186" y="2925502"/>
            <a:ext cx="0" cy="179959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"/>
            </p:custDataLst>
          </p:nvPr>
        </p:nvSpPr>
        <p:spPr>
          <a:xfrm>
            <a:off x="1226192" y="538424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7536160" y="538424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11" name="直接连接符 10"/>
          <p:cNvCxnSpPr/>
          <p:nvPr>
            <p:custDataLst>
              <p:tags r:id="rId3"/>
            </p:custDataLst>
          </p:nvPr>
        </p:nvCxnSpPr>
        <p:spPr bwMode="auto">
          <a:xfrm>
            <a:off x="6096000" y="1124744"/>
            <a:ext cx="0" cy="4536504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767080" y="4653280"/>
            <a:ext cx="3480435" cy="706755"/>
          </a:xfrm>
          <a:prstGeom prst="rect">
            <a:avLst/>
          </a:prstGeom>
          <a:solidFill>
            <a:srgbClr val="B2B2B2"/>
          </a:solidFill>
        </p:spPr>
        <p:txBody>
          <a:bodyPr wrap="none">
            <a:no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part engraving, if 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there something need to add.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6959600" y="4677410"/>
            <a:ext cx="3480435" cy="706755"/>
          </a:xfrm>
          <a:prstGeom prst="rect">
            <a:avLst/>
          </a:prstGeom>
          <a:solidFill>
            <a:srgbClr val="B2B2B2"/>
          </a:solidFill>
        </p:spPr>
        <p:txBody>
          <a:bodyPr wrap="none">
            <a:no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part engraving, if 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there something need to add.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670" y="1772285"/>
            <a:ext cx="4638040" cy="2418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6045" y="1700530"/>
            <a:ext cx="4587875" cy="28581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70100" y="3226435"/>
            <a:ext cx="3028315" cy="25342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325" y="3284855"/>
            <a:ext cx="2943225" cy="26168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885" y="960120"/>
            <a:ext cx="2856865" cy="261937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26192" y="5733623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6096000" y="1124744"/>
            <a:ext cx="0" cy="468052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直接连接符 35"/>
          <p:cNvCxnSpPr/>
          <p:nvPr/>
        </p:nvCxnSpPr>
        <p:spPr bwMode="auto">
          <a:xfrm flipH="1">
            <a:off x="9501300" y="1504320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11"/>
          <p:cNvSpPr txBox="1"/>
          <p:nvPr/>
        </p:nvSpPr>
        <p:spPr>
          <a:xfrm>
            <a:off x="9379076" y="89360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38" name="TextBox 13"/>
          <p:cNvSpPr txBox="1"/>
          <p:nvPr/>
        </p:nvSpPr>
        <p:spPr>
          <a:xfrm>
            <a:off x="9933689" y="135148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39" name="直接箭头连接符 38"/>
          <p:cNvCxnSpPr/>
          <p:nvPr/>
        </p:nvCxnSpPr>
        <p:spPr bwMode="auto">
          <a:xfrm flipH="1" flipV="1">
            <a:off x="9733500" y="121457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直接箭头连接符 39"/>
          <p:cNvCxnSpPr/>
          <p:nvPr/>
        </p:nvCxnSpPr>
        <p:spPr bwMode="auto">
          <a:xfrm>
            <a:off x="9733500" y="155872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12"/>
          <p:cNvSpPr txBox="1"/>
          <p:nvPr/>
        </p:nvSpPr>
        <p:spPr>
          <a:xfrm>
            <a:off x="9447217" y="169392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cxnSp>
        <p:nvCxnSpPr>
          <p:cNvPr id="43" name="直接连接符 42"/>
          <p:cNvCxnSpPr/>
          <p:nvPr/>
        </p:nvCxnSpPr>
        <p:spPr bwMode="auto">
          <a:xfrm flipH="1">
            <a:off x="10368074" y="3891795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11"/>
          <p:cNvSpPr txBox="1"/>
          <p:nvPr/>
        </p:nvSpPr>
        <p:spPr>
          <a:xfrm>
            <a:off x="10245850" y="4096774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45" name="TextBox 12"/>
          <p:cNvSpPr txBox="1"/>
          <p:nvPr/>
        </p:nvSpPr>
        <p:spPr>
          <a:xfrm>
            <a:off x="10306626" y="3393847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46" name="TextBox 13"/>
          <p:cNvSpPr txBox="1"/>
          <p:nvPr/>
        </p:nvSpPr>
        <p:spPr>
          <a:xfrm>
            <a:off x="10800122" y="3738964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47" name="直接箭头连接符 46"/>
          <p:cNvCxnSpPr/>
          <p:nvPr/>
        </p:nvCxnSpPr>
        <p:spPr bwMode="auto">
          <a:xfrm flipH="1" flipV="1">
            <a:off x="10600274" y="3636702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直接箭头连接符 47"/>
          <p:cNvCxnSpPr/>
          <p:nvPr/>
        </p:nvCxnSpPr>
        <p:spPr bwMode="auto">
          <a:xfrm>
            <a:off x="10600274" y="3946196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536160" y="5708858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900" y="1259205"/>
            <a:ext cx="2647950" cy="262890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 bwMode="auto">
          <a:xfrm flipH="1">
            <a:off x="4912790" y="3686180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11"/>
          <p:cNvSpPr txBox="1"/>
          <p:nvPr/>
        </p:nvSpPr>
        <p:spPr>
          <a:xfrm>
            <a:off x="4790566" y="307546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11" name="TextBox 13"/>
          <p:cNvSpPr txBox="1"/>
          <p:nvPr/>
        </p:nvSpPr>
        <p:spPr>
          <a:xfrm>
            <a:off x="5345179" y="353334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 bwMode="auto">
          <a:xfrm flipH="1" flipV="1">
            <a:off x="5144990" y="339643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直接箭头连接符 19"/>
          <p:cNvCxnSpPr/>
          <p:nvPr/>
        </p:nvCxnSpPr>
        <p:spPr bwMode="auto">
          <a:xfrm>
            <a:off x="5144990" y="374058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12"/>
          <p:cNvSpPr txBox="1"/>
          <p:nvPr/>
        </p:nvSpPr>
        <p:spPr>
          <a:xfrm>
            <a:off x="4858707" y="387578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cxnSp>
        <p:nvCxnSpPr>
          <p:cNvPr id="30" name="直接连接符 29"/>
          <p:cNvCxnSpPr/>
          <p:nvPr/>
        </p:nvCxnSpPr>
        <p:spPr bwMode="auto">
          <a:xfrm flipH="1">
            <a:off x="3647870" y="1485270"/>
            <a:ext cx="432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11"/>
          <p:cNvSpPr txBox="1"/>
          <p:nvPr/>
        </p:nvSpPr>
        <p:spPr>
          <a:xfrm>
            <a:off x="3525646" y="87455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32" name="TextBox 13"/>
          <p:cNvSpPr txBox="1"/>
          <p:nvPr/>
        </p:nvSpPr>
        <p:spPr>
          <a:xfrm>
            <a:off x="4080259" y="1332439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49" name="直接箭头连接符 48"/>
          <p:cNvCxnSpPr/>
          <p:nvPr/>
        </p:nvCxnSpPr>
        <p:spPr bwMode="auto">
          <a:xfrm flipH="1" flipV="1">
            <a:off x="3880070" y="1195523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直接箭头连接符 49"/>
          <p:cNvCxnSpPr/>
          <p:nvPr/>
        </p:nvCxnSpPr>
        <p:spPr bwMode="auto">
          <a:xfrm>
            <a:off x="3880070" y="1539671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12"/>
          <p:cNvSpPr txBox="1"/>
          <p:nvPr/>
        </p:nvSpPr>
        <p:spPr>
          <a:xfrm>
            <a:off x="3593787" y="1674871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2170" y="1052830"/>
            <a:ext cx="2473325" cy="25609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15" y="1809750"/>
            <a:ext cx="3905885" cy="34290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51767" y="1485424"/>
            <a:ext cx="100774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∅</a:t>
            </a:r>
            <a:r>
              <a:rPr lang="en-US" altLang="zh-CN" dirty="0"/>
              <a:t>1.6</a:t>
            </a:r>
            <a:r>
              <a:rPr lang="en-US" altLang="zh-CN" dirty="0"/>
              <a:t>mm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55054" y="943888"/>
            <a:ext cx="2849245" cy="58356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1 Open nozzle with Sub-gate.</a:t>
            </a:r>
            <a:endParaRPr lang="en-US" dirty="0">
              <a:solidFill>
                <a:schemeClr val="tx1"/>
              </a:solidFill>
            </a:endParaRPr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confirm.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4733" y="5610726"/>
            <a:ext cx="16738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流道总长</a:t>
            </a:r>
            <a:r>
              <a:rPr lang="en-US" altLang="zh-CN" dirty="0" smtClean="0"/>
              <a:t>120</a:t>
            </a:r>
            <a:r>
              <a:rPr lang="en-US" altLang="zh-CN" dirty="0" smtClean="0"/>
              <a:t>mm</a:t>
            </a:r>
            <a:endParaRPr lang="zh-CN" altLang="en-US" dirty="0"/>
          </a:p>
        </p:txBody>
      </p:sp>
      <p:cxnSp>
        <p:nvCxnSpPr>
          <p:cNvPr id="25" name="直接箭头连接符 24"/>
          <p:cNvCxnSpPr/>
          <p:nvPr/>
        </p:nvCxnSpPr>
        <p:spPr bwMode="auto">
          <a:xfrm flipV="1">
            <a:off x="3143672" y="3505805"/>
            <a:ext cx="214630" cy="208343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9" name="TextBox 26"/>
          <p:cNvSpPr txBox="1"/>
          <p:nvPr/>
        </p:nvSpPr>
        <p:spPr>
          <a:xfrm>
            <a:off x="10446072" y="1990249"/>
            <a:ext cx="8832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6X5</a:t>
            </a:r>
            <a:r>
              <a:rPr lang="en-US" altLang="zh-CN" dirty="0"/>
              <a:t>mm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10590530" y="2253615"/>
            <a:ext cx="186055" cy="59944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箭头连接符 10"/>
          <p:cNvCxnSpPr/>
          <p:nvPr/>
        </p:nvCxnSpPr>
        <p:spPr>
          <a:xfrm>
            <a:off x="8641080" y="1757680"/>
            <a:ext cx="622935" cy="30353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115" y="4253230"/>
            <a:ext cx="1855470" cy="1525270"/>
          </a:xfrm>
          <a:prstGeom prst="rect">
            <a:avLst/>
          </a:prstGeom>
        </p:spPr>
      </p:pic>
      <p:sp>
        <p:nvSpPr>
          <p:cNvPr id="14" name="TextBox 26"/>
          <p:cNvSpPr txBox="1"/>
          <p:nvPr/>
        </p:nvSpPr>
        <p:spPr>
          <a:xfrm>
            <a:off x="10200327" y="4005739"/>
            <a:ext cx="8832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6X5</a:t>
            </a:r>
            <a:r>
              <a:rPr lang="en-US" altLang="zh-CN" dirty="0"/>
              <a:t>mm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10344785" y="4269105"/>
            <a:ext cx="186055" cy="59944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6" name="TextBox 26"/>
          <p:cNvSpPr txBox="1"/>
          <p:nvPr/>
        </p:nvSpPr>
        <p:spPr>
          <a:xfrm>
            <a:off x="8040057" y="4294029"/>
            <a:ext cx="12560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∅</a:t>
            </a:r>
            <a:r>
              <a:rPr lang="en-US" altLang="zh-CN" dirty="0"/>
              <a:t>7X1.1mm</a:t>
            </a:r>
            <a:endParaRPr lang="zh-CN" altLang="en-US" dirty="0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8929370" y="4566285"/>
            <a:ext cx="622935" cy="30353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99466" y="3799617"/>
            <a:ext cx="226123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8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>
                <a:sym typeface="Arial" panose="020B0604020202020204" pitchFamily="34" charset="0"/>
              </a:rPr>
              <a:t>12</a:t>
            </a:r>
            <a:r>
              <a:rPr lang="en-US" altLang="zh-CN" dirty="0">
                <a:sym typeface="Arial" panose="020B0604020202020204" pitchFamily="34" charset="0"/>
              </a:rPr>
              <a:t>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4155" y="1268730"/>
            <a:ext cx="5365115" cy="464312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911225" y="3861435"/>
            <a:ext cx="216535" cy="215900"/>
          </a:xfrm>
          <a:prstGeom prst="ellipse">
            <a:avLst/>
          </a:prstGeom>
          <a:solidFill>
            <a:srgbClr val="A83770"/>
          </a:solidFill>
          <a:ln w="28575" cap="flat" cmpd="sng" algn="ctr">
            <a:solidFill>
              <a:srgbClr val="A4386E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44110" y="2637155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944110" y="4509135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184515" y="2997200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184515" y="3493770"/>
            <a:ext cx="16598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715" y="2108835"/>
            <a:ext cx="3986530" cy="21336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8" name="直接箭头连接符 17"/>
          <p:cNvCxnSpPr/>
          <p:nvPr/>
        </p:nvCxnSpPr>
        <p:spPr bwMode="auto">
          <a:xfrm flipV="1">
            <a:off x="3491057" y="2584719"/>
            <a:ext cx="336550" cy="381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矩形 22"/>
          <p:cNvSpPr/>
          <p:nvPr/>
        </p:nvSpPr>
        <p:spPr>
          <a:xfrm>
            <a:off x="3827592" y="242079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  <p:sp>
        <p:nvSpPr>
          <p:cNvPr id="24" name="TextBox 23"/>
          <p:cNvSpPr txBox="1"/>
          <p:nvPr/>
        </p:nvSpPr>
        <p:spPr>
          <a:xfrm>
            <a:off x="1226192" y="502420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536160" y="502420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cxnSp>
        <p:nvCxnSpPr>
          <p:cNvPr id="6" name="直接箭头连接符 5"/>
          <p:cNvCxnSpPr/>
          <p:nvPr/>
        </p:nvCxnSpPr>
        <p:spPr bwMode="auto">
          <a:xfrm flipV="1">
            <a:off x="1559387" y="2417714"/>
            <a:ext cx="336550" cy="381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矩形 6"/>
          <p:cNvSpPr/>
          <p:nvPr/>
        </p:nvSpPr>
        <p:spPr>
          <a:xfrm>
            <a:off x="1895922" y="225188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255" y="1772920"/>
            <a:ext cx="4951095" cy="319151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 bwMode="auto">
          <a:xfrm flipH="1" flipV="1">
            <a:off x="8832042" y="2637424"/>
            <a:ext cx="360045" cy="44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直接箭头连接符 10"/>
          <p:cNvCxnSpPr/>
          <p:nvPr/>
        </p:nvCxnSpPr>
        <p:spPr bwMode="auto">
          <a:xfrm flipH="1" flipV="1">
            <a:off x="7824297" y="2632979"/>
            <a:ext cx="360045" cy="44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矩形 11"/>
          <p:cNvSpPr/>
          <p:nvPr/>
        </p:nvSpPr>
        <p:spPr>
          <a:xfrm>
            <a:off x="6672392" y="2462704"/>
            <a:ext cx="114236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defRPr/>
            </a:pPr>
            <a:endParaRPr lang="en-US" altLang="zh-CN" dirty="0"/>
          </a:p>
        </p:txBody>
      </p:sp>
      <p:sp>
        <p:nvSpPr>
          <p:cNvPr id="13" name="矩形 12"/>
          <p:cNvSpPr/>
          <p:nvPr/>
        </p:nvSpPr>
        <p:spPr>
          <a:xfrm>
            <a:off x="8687882" y="2709084"/>
            <a:ext cx="1142365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loose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insert</a:t>
            </a:r>
            <a:endParaRPr lang="en-US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>
            <p:custDataLst>
              <p:tags r:id="rId1"/>
            </p:custDataLst>
          </p:nvPr>
        </p:nvSpPr>
        <p:spPr>
          <a:xfrm>
            <a:off x="1226192" y="5024209"/>
            <a:ext cx="2647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Li ZIERLEISTE Abschluss TVKL VO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>
            <p:custDataLst>
              <p:tags r:id="rId2"/>
            </p:custDataLst>
          </p:nvPr>
        </p:nvSpPr>
        <p:spPr>
          <a:xfrm>
            <a:off x="7536160" y="5024209"/>
            <a:ext cx="2724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Re ZIERLEISTE Abschluss TVKL VO</a:t>
            </a:r>
            <a:endParaRPr lang="zh-CN" altLang="en-US" sz="1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2003425"/>
            <a:ext cx="3960495" cy="2851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7890" y="1700530"/>
            <a:ext cx="3586480" cy="24453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5590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Sliders-splitting lines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23193" y="5373659"/>
            <a:ext cx="2950210" cy="337185"/>
          </a:xfrm>
          <a:prstGeom prst="rect">
            <a:avLst/>
          </a:prstGeom>
          <a:solidFill>
            <a:srgbClr val="B2B2B2"/>
          </a:solidFill>
        </p:spPr>
        <p:txBody>
          <a:bodyPr wrap="non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Please check the splitting lines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89.1659842519685,&quot;left&quot;:54.75582677165354,&quot;top&quot;:128.251968503937,&quot;width&quot;:837.2575590551181}"/>
</p:tagLst>
</file>

<file path=ppt/tags/tag10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11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2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3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4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5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6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7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8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19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.xml><?xml version="1.0" encoding="utf-8"?>
<p:tagLst xmlns:p="http://schemas.openxmlformats.org/presentationml/2006/main">
  <p:tag name="KSO_WM_DIAGRAM_VIRTUALLY_FRAME" val="{&quot;height&quot;:289.1659842519685,&quot;left&quot;:54.75582677165354,&quot;top&quot;:128.251968503937,&quot;width&quot;:837.2575590551181}"/>
</p:tagLst>
</file>

<file path=ppt/tags/tag20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1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2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3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4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5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6.xml><?xml version="1.0" encoding="utf-8"?>
<p:tagLst xmlns:p="http://schemas.openxmlformats.org/presentationml/2006/main">
  <p:tag name="KSO_WM_DIAGRAM_VIRTUALLY_FRAME" val="{&quot;height&quot;:368.54488188976376,&quot;left&quot;:2.327007874015748,&quot;top&quot;:77.22267716535433,&quot;width&quot;:942.6065354330709}"/>
</p:tagLst>
</file>

<file path=ppt/tags/tag27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28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29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.xml><?xml version="1.0" encoding="utf-8"?>
<p:tagLst xmlns:p="http://schemas.openxmlformats.org/presentationml/2006/main">
  <p:tag name="TABLE_ENDDRAG_ORIGIN_RECT" val="307*277"/>
  <p:tag name="TABLE_ENDDRAG_RECT" val="8*77*307*277"/>
</p:tagLst>
</file>

<file path=ppt/tags/tag30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1.xml><?xml version="1.0" encoding="utf-8"?>
<p:tagLst xmlns:p="http://schemas.openxmlformats.org/presentationml/2006/main">
  <p:tag name="KSO_WM_DIAGRAM_VIRTUALLY_FRAME" val="{&quot;height&quot;:357.2050393700787,&quot;left&quot;:26.406377952755907,&quot;top&quot;:88.56251968503936,&quot;width&quot;:901.5174015748031}"/>
</p:tagLst>
</file>

<file path=ppt/tags/tag32.xml><?xml version="1.0" encoding="utf-8"?>
<p:tagLst xmlns:p="http://schemas.openxmlformats.org/presentationml/2006/main">
  <p:tag name="COMMONDATA" val="eyJoZGlkIjoiOTk5NjgwOGZkNzgzOGJkZjk1OTAyZDRjZGUyNThjMzcifQ=="/>
</p:tagLst>
</file>

<file path=ppt/tags/tag4.xml><?xml version="1.0" encoding="utf-8"?>
<p:tagLst xmlns:p="http://schemas.openxmlformats.org/presentationml/2006/main">
  <p:tag name="KSO_WM_DIAGRAM_VIRTUALLY_FRAME" val="{&quot;height&quot;:277.8261417322834,&quot;left&quot;:94.44535433070867,&quot;top&quot;:145.26173228346457,&quot;width&quot;:793.7889763779527}"/>
</p:tagLst>
</file>

<file path=ppt/tags/tag5.xml><?xml version="1.0" encoding="utf-8"?>
<p:tagLst xmlns:p="http://schemas.openxmlformats.org/presentationml/2006/main">
  <p:tag name="KSO_WM_DIAGRAM_VIRTUALLY_FRAME" val="{&quot;height&quot;:277.8261417322834,&quot;left&quot;:94.44535433070867,&quot;top&quot;:145.26173228346457,&quot;width&quot;:793.7889763779527}"/>
</p:tagLst>
</file>

<file path=ppt/tags/tag6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7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8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ags/tag9.xml><?xml version="1.0" encoding="utf-8"?>
<p:tagLst xmlns:p="http://schemas.openxmlformats.org/presentationml/2006/main">
  <p:tag name="KSO_WM_DIAGRAM_VIRTUALLY_FRAME" val="{&quot;height&quot;:368.5550393700787,&quot;left&quot;:66.09574803149607,&quot;top&quot;:88.56251968503936,&quot;width&quot;:882.2397637795275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2356</Words>
  <Application>WPS 演示</Application>
  <PresentationFormat>自定义</PresentationFormat>
  <Paragraphs>283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Arial Black</vt:lpstr>
      <vt:lpstr>Arial</vt:lpstr>
      <vt:lpstr>Arial Unicode MS</vt:lpstr>
      <vt:lpstr>Calibri</vt:lpstr>
      <vt:lpstr>微软雅黑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657</cp:lastModifiedBy>
  <cp:revision>1026</cp:revision>
  <dcterms:created xsi:type="dcterms:W3CDTF">2009-10-12T02:20:00Z</dcterms:created>
  <dcterms:modified xsi:type="dcterms:W3CDTF">2025-12-02T10:11:28Z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75A069F7AA9F4DFA8CF3F99DEC69FEEE_12</vt:lpwstr>
  </property>
  <property fmtid="{D5CDD505-2E9C-101B-9397-08002B2CF9AE}" pid="3" name="KSOProductBuildVer">
    <vt:lpwstr>2052-12.1.0.23542</vt:lpwstr>
  </property>
</Properties>
</file>